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1" r:id="rId3"/>
    <p:sldId id="272" r:id="rId4"/>
    <p:sldId id="267" r:id="rId5"/>
    <p:sldId id="270" r:id="rId6"/>
    <p:sldId id="273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339933"/>
    <a:srgbClr val="0BB142"/>
    <a:srgbClr val="29AFDF"/>
    <a:srgbClr val="33CCFF"/>
    <a:srgbClr val="66CCFF"/>
    <a:srgbClr val="99CCFF"/>
    <a:srgbClr val="3288D6"/>
    <a:srgbClr val="30D88C"/>
    <a:srgbClr val="33D5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595"/>
  </p:normalViewPr>
  <p:slideViewPr>
    <p:cSldViewPr snapToGrid="0" snapToObjects="1">
      <p:cViewPr varScale="1">
        <p:scale>
          <a:sx n="72" d="100"/>
          <a:sy n="72" d="100"/>
        </p:scale>
        <p:origin x="63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B0742C-5ACB-C840-8E48-767919AE0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D6E7AD7-8F72-934F-B56C-9F37161E67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06B4C67-AFE4-B24E-BA09-5A411AF76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A100-3654-AF4A-9E72-3E277313BD9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1B4B95-B1EF-EE41-BB13-1F3631152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CC0FC8F-3C2D-D545-945C-B54411E3C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B202-A46B-104F-8995-E59F6893C7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7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6B2E8C-1AE7-B342-A3A6-D73FA47B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708F656-33F2-614E-85E6-1BF58E207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32A164C-79FD-274E-A79D-B0C5752AB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A100-3654-AF4A-9E72-3E277313BD9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C124F07-7042-F842-96C4-03DEDC6C8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C41A0FC-C49A-3348-ACED-460D9F164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B202-A46B-104F-8995-E59F6893C7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94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1310048-9E9D-5D43-A11D-EC20774190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DE13964-B4AF-E441-868C-FCA1A077C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1B3A18-C8AF-6142-894A-1BB5C0C79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A100-3654-AF4A-9E72-3E277313BD9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12840D5-9317-7E46-BB8C-9817A82C7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675E655-9775-0F48-B572-E410DAA4A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B202-A46B-104F-8995-E59F6893C7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86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02E188-0EF7-6746-93F4-62C620521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FC64D05-783A-BA42-BEF0-A1D86C827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206946F-5D2F-394B-A4FE-AFAE9E167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A100-3654-AF4A-9E72-3E277313BD9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6824EA1-4A4B-D74C-8FFE-FD3650D0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3E56965-0B43-D046-A7CC-E06F13A22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B202-A46B-104F-8995-E59F6893C7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B63EB4F-90A7-A34F-B0F1-3486FF13E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7FED064-AE23-2F47-BBE3-6492453ED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AD703B8-F30B-EE41-9DE8-6C15D21B2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A100-3654-AF4A-9E72-3E277313BD9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97E0EF6-C5F0-1049-9FAF-D6CD63579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135BA7F-71CF-9643-BF79-CF4CE412C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B202-A46B-104F-8995-E59F6893C7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3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81BB5C4-04E3-F74E-8149-9B435CD2A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E51F7D3-FF28-4941-A312-A265CE63B1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17ABF9A-DD73-1C44-AB61-2AD7F5C3D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2895AAD-B6D2-AB42-B812-39DCA38AD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A100-3654-AF4A-9E72-3E277313BD9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EAD1A33-19D3-174A-8458-BCF8A0803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83481A1-5042-6C43-97C2-7D4CE9CBE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B202-A46B-104F-8995-E59F6893C7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25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9335B1-6BEC-3B47-9B45-060D00415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8319065-547B-0D43-9EC4-CAB1317F2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1680411-AE12-3A42-932E-3EF0D766F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7E97AF7-39B5-454D-84E3-2A81552362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684B2AC-A992-944C-857D-846A2855BE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5EF4923-FF59-EB44-94AC-F78A60064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A100-3654-AF4A-9E72-3E277313BD9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C97D68A-F275-3146-94CE-97F265464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05CB7D6-9D59-5E4F-A255-7656F4D59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B202-A46B-104F-8995-E59F6893C7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2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7F71A1-52A6-B14E-AE2D-91F670837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A10B7E2-FFD1-A142-B737-EA1424011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A100-3654-AF4A-9E72-3E277313BD9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29CEBDC-02E9-0C4D-AC9B-59E539F49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744F17C-B3D2-3142-83B5-F4D3850F7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B202-A46B-104F-8995-E59F6893C7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39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418E9E57-46AB-4449-8661-04B7AC532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A100-3654-AF4A-9E72-3E277313BD9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E3E5CA6-EF81-CD42-808A-E1C3935AA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953121F-FD67-B045-A2A0-7473C4D47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B202-A46B-104F-8995-E59F6893C7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51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3CCFF6-6817-0042-8425-09DA4836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56CF61-1D00-A149-8E12-1D3358555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CB75846-DAC7-7147-BD31-362981FF8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64E93A4-DA24-CD47-9008-11A9BAA14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A100-3654-AF4A-9E72-3E277313BD9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1EA6BFA-6368-394A-B439-1E6DE6C05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4712EB8-53AB-554E-971E-491ADE3BC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B202-A46B-104F-8995-E59F6893C7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38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4B14CF-5EF7-1D42-BCDF-7ADA7D377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86BED64-EED1-7B47-A499-19BB4FBBEA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E56DC0F-8CE3-9447-9B21-55D16D905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FBA7B3F-B504-0143-A984-05957F0AA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A100-3654-AF4A-9E72-3E277313BD9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C74D840-1B8A-C242-85B9-D089A45E3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A465958-68DB-864D-9915-F8EDB0307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B202-A46B-104F-8995-E59F6893C7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0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40A0A44-2FEA-1749-8CDC-7CB131A74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CE6A9D7-B088-E441-916B-8304B2E7A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AC3F341-1347-3C4F-87C1-93DA73F204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FA100-3654-AF4A-9E72-3E277313BD9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16FD489-91DD-5547-9015-F83548A9E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C818A6B-81C3-B24E-BF0A-AE9B47FC4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3B202-A46B-104F-8995-E59F6893C7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9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526809"/>
            <a:ext cx="1219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Can Emerging Innovative Technologies help to scale the EE interventions?</a:t>
            </a:r>
          </a:p>
          <a:p>
            <a:r>
              <a:rPr lang="en-US" sz="2800" dirty="0"/>
              <a:t>         </a:t>
            </a:r>
          </a:p>
          <a:p>
            <a:r>
              <a:rPr lang="en-US" sz="2800" dirty="0"/>
              <a:t>         How?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9F73ED39-0BDA-4E5E-9AB6-F1F5140E5560}"/>
              </a:ext>
            </a:extLst>
          </p:cNvPr>
          <p:cNvCxnSpPr>
            <a:cxnSpLocks/>
          </p:cNvCxnSpPr>
          <p:nvPr/>
        </p:nvCxnSpPr>
        <p:spPr>
          <a:xfrm flipH="1">
            <a:off x="701042" y="2926079"/>
            <a:ext cx="2344" cy="44664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69CC1311-C1F2-422C-8125-248D081BFAD4}"/>
              </a:ext>
            </a:extLst>
          </p:cNvPr>
          <p:cNvCxnSpPr>
            <a:cxnSpLocks/>
          </p:cNvCxnSpPr>
          <p:nvPr/>
        </p:nvCxnSpPr>
        <p:spPr>
          <a:xfrm>
            <a:off x="701042" y="2937800"/>
            <a:ext cx="227426" cy="4349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271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838" y="1008266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B050"/>
                </a:solidFill>
              </a:rPr>
              <a:t>Global commercial real estate (CRE) Investment: US$ 341 Billion Growing </a:t>
            </a:r>
          </a:p>
          <a:p>
            <a:pPr algn="ctr"/>
            <a:r>
              <a:rPr lang="en-US" sz="2800" b="1" dirty="0">
                <a:solidFill>
                  <a:srgbClr val="00B050"/>
                </a:solidFill>
              </a:rPr>
              <a:t>at the rate of 13% YoY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1EF57061-02B2-494A-BCF0-A310D9FE218C}"/>
              </a:ext>
            </a:extLst>
          </p:cNvPr>
          <p:cNvSpPr txBox="1"/>
          <p:nvPr/>
        </p:nvSpPr>
        <p:spPr>
          <a:xfrm>
            <a:off x="-1838" y="6338400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en-IN" dirty="0"/>
              <a:t> </a:t>
            </a:r>
            <a:r>
              <a:rPr lang="en-US" sz="1400" dirty="0"/>
              <a:t>JLL Global Market Perspective 2019  ^report by Cushman and Wakefield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="" xmlns:a16="http://schemas.microsoft.com/office/drawing/2014/main" id="{A8EA091A-01AC-4B3F-B231-0568D41A8D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557D6F14-ED3F-4E15-AF9C-BD4B7A8E8955}"/>
              </a:ext>
            </a:extLst>
          </p:cNvPr>
          <p:cNvSpPr/>
          <p:nvPr/>
        </p:nvSpPr>
        <p:spPr>
          <a:xfrm>
            <a:off x="4754883" y="2979726"/>
            <a:ext cx="2160000" cy="21600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Shared Economics</a:t>
            </a:r>
            <a:endParaRPr lang="en-IN" dirty="0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191AFE1C-F913-4DF9-849F-547ACD9168D3}"/>
              </a:ext>
            </a:extLst>
          </p:cNvPr>
          <p:cNvSpPr/>
          <p:nvPr/>
        </p:nvSpPr>
        <p:spPr>
          <a:xfrm>
            <a:off x="9029116" y="2979726"/>
            <a:ext cx="2160000" cy="21600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 working space </a:t>
            </a:r>
            <a:endParaRPr lang="en-IN" dirty="0"/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CF1DB2EA-7C5E-47AC-8184-0D1398F2005F}"/>
              </a:ext>
            </a:extLst>
          </p:cNvPr>
          <p:cNvSpPr/>
          <p:nvPr/>
        </p:nvSpPr>
        <p:spPr>
          <a:xfrm>
            <a:off x="809459" y="2979726"/>
            <a:ext cx="2160000" cy="21600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 40-45 Million Sq. Ft. per year by 2020^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01411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="" xmlns:a16="http://schemas.microsoft.com/office/drawing/2014/main" id="{10CBA9C3-8631-0946-8858-FCBBC00D2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7287" y="213314"/>
            <a:ext cx="4197426" cy="740529"/>
          </a:xfrm>
        </p:spPr>
        <p:txBody>
          <a:bodyPr anchor="b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</a:p>
        </p:txBody>
      </p:sp>
      <p:pic>
        <p:nvPicPr>
          <p:cNvPr id="4" name="Picture 3" descr="A picture containing text, map&#10;&#10;Description automatically generated">
            <a:extLst>
              <a:ext uri="{FF2B5EF4-FFF2-40B4-BE49-F238E27FC236}">
                <a16:creationId xmlns="" xmlns:a16="http://schemas.microsoft.com/office/drawing/2014/main" id="{52983936-6820-4D2D-8B8C-16AFAEED83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3716" y="19707"/>
            <a:ext cx="9328507" cy="683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846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="" xmlns:a16="http://schemas.microsoft.com/office/drawing/2014/main" id="{10CBA9C3-8631-0946-8858-FCBBC00D2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7287" y="213314"/>
            <a:ext cx="4197426" cy="740529"/>
          </a:xfrm>
        </p:spPr>
        <p:txBody>
          <a:bodyPr anchor="b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Enablers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082887" y="929105"/>
            <a:ext cx="6026227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="" xmlns:a16="http://schemas.microsoft.com/office/drawing/2014/main" id="{C581BFFC-1681-4FF6-944D-EDE3D2C4A40B}"/>
              </a:ext>
            </a:extLst>
          </p:cNvPr>
          <p:cNvSpPr/>
          <p:nvPr/>
        </p:nvSpPr>
        <p:spPr>
          <a:xfrm>
            <a:off x="1451826" y="1519310"/>
            <a:ext cx="2160000" cy="21600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 Resiliency </a:t>
            </a:r>
            <a:endParaRPr lang="en-IN" dirty="0"/>
          </a:p>
        </p:txBody>
      </p:sp>
      <p:sp>
        <p:nvSpPr>
          <p:cNvPr id="21" name="Oval 20">
            <a:extLst>
              <a:ext uri="{FF2B5EF4-FFF2-40B4-BE49-F238E27FC236}">
                <a16:creationId xmlns="" xmlns:a16="http://schemas.microsoft.com/office/drawing/2014/main" id="{503E813D-2E97-4B02-867F-BD40CE65A61F}"/>
              </a:ext>
            </a:extLst>
          </p:cNvPr>
          <p:cNvSpPr/>
          <p:nvPr/>
        </p:nvSpPr>
        <p:spPr>
          <a:xfrm>
            <a:off x="5152265" y="1519310"/>
            <a:ext cx="2160000" cy="21600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  Sustainability </a:t>
            </a:r>
            <a:endParaRPr lang="en-IN" dirty="0"/>
          </a:p>
        </p:txBody>
      </p:sp>
      <p:sp>
        <p:nvSpPr>
          <p:cNvPr id="23" name="Oval 22">
            <a:extLst>
              <a:ext uri="{FF2B5EF4-FFF2-40B4-BE49-F238E27FC236}">
                <a16:creationId xmlns="" xmlns:a16="http://schemas.microsoft.com/office/drawing/2014/main" id="{64AB29EB-5C61-4DEE-9DBC-116946A20C14}"/>
              </a:ext>
            </a:extLst>
          </p:cNvPr>
          <p:cNvSpPr/>
          <p:nvPr/>
        </p:nvSpPr>
        <p:spPr>
          <a:xfrm>
            <a:off x="8852704" y="1519310"/>
            <a:ext cx="2160000" cy="21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 Flexibility 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C768D279-DE15-43DC-9D27-7E7848A3CA1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47826" y="4096649"/>
            <a:ext cx="1368000" cy="13680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="" xmlns:a16="http://schemas.microsoft.com/office/drawing/2014/main" id="{9B513F2A-EC54-4D8B-A869-0926629530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8265" y="4124785"/>
            <a:ext cx="1368000" cy="1368000"/>
          </a:xfrm>
          <a:prstGeom prst="rect">
            <a:avLst/>
          </a:prstGeom>
        </p:spPr>
      </p:pic>
      <p:pic>
        <p:nvPicPr>
          <p:cNvPr id="2057" name="Picture 2056">
            <a:extLst>
              <a:ext uri="{FF2B5EF4-FFF2-40B4-BE49-F238E27FC236}">
                <a16:creationId xmlns="" xmlns:a16="http://schemas.microsoft.com/office/drawing/2014/main" id="{998CC9DD-0867-4279-83C4-0747BF271B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48704" y="4102931"/>
            <a:ext cx="1368000" cy="13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38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sudipta-works\ETV Pitch Deck PPT\images\macen copy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9412" y="1354854"/>
            <a:ext cx="8016594" cy="2579497"/>
          </a:xfrm>
          <a:prstGeom prst="rect">
            <a:avLst/>
          </a:prstGeom>
          <a:noFill/>
        </p:spPr>
      </p:pic>
      <p:sp>
        <p:nvSpPr>
          <p:cNvPr id="30" name="Rectangle 29"/>
          <p:cNvSpPr/>
          <p:nvPr/>
        </p:nvSpPr>
        <p:spPr>
          <a:xfrm>
            <a:off x="8154360" y="4103557"/>
            <a:ext cx="3216926" cy="2247441"/>
          </a:xfrm>
          <a:prstGeom prst="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330200" dir="13500000" sy="23000" kx="1200000" algn="b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70612" y="4094378"/>
            <a:ext cx="3216926" cy="2247441"/>
          </a:xfrm>
          <a:prstGeom prst="rect">
            <a:avLst/>
          </a:prstGeom>
          <a:gradFill flip="none" rotWithShape="1">
            <a:gsLst>
              <a:gs pos="0">
                <a:srgbClr val="032C69">
                  <a:shade val="30000"/>
                  <a:satMod val="115000"/>
                </a:srgbClr>
              </a:gs>
              <a:gs pos="50000">
                <a:srgbClr val="032C69">
                  <a:shade val="67500"/>
                  <a:satMod val="115000"/>
                </a:srgbClr>
              </a:gs>
              <a:gs pos="100000">
                <a:srgbClr val="032C6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368300" dir="13500000" sy="23000" kx="1200000" algn="br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alf Frame 9"/>
          <p:cNvSpPr/>
          <p:nvPr/>
        </p:nvSpPr>
        <p:spPr>
          <a:xfrm>
            <a:off x="1392712" y="1320129"/>
            <a:ext cx="822960" cy="822960"/>
          </a:xfrm>
          <a:prstGeom prst="halfFrame">
            <a:avLst/>
          </a:prstGeom>
          <a:solidFill>
            <a:srgbClr val="0080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Half Frame 21"/>
          <p:cNvSpPr/>
          <p:nvPr/>
        </p:nvSpPr>
        <p:spPr>
          <a:xfrm>
            <a:off x="9866724" y="1318291"/>
            <a:ext cx="822960" cy="822960"/>
          </a:xfrm>
          <a:prstGeom prst="halfFrame">
            <a:avLst/>
          </a:prstGeom>
          <a:solidFill>
            <a:srgbClr val="008000"/>
          </a:solidFill>
          <a:ln w="0"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84677" y="5493521"/>
            <a:ext cx="321692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>
              <a:lnSpc>
                <a:spcPct val="100000"/>
              </a:lnSpc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Complex Data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54360" y="4961050"/>
            <a:ext cx="321692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/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Legacy Systems, Inflexible Solutions</a:t>
            </a:r>
          </a:p>
        </p:txBody>
      </p:sp>
      <p:pic>
        <p:nvPicPr>
          <p:cNvPr id="2055" name="Picture 7" descr="D:\sudipta-works\ETV Pitch Deck PPT\images\data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90297" y="4372675"/>
            <a:ext cx="752475" cy="762000"/>
          </a:xfrm>
          <a:prstGeom prst="rect">
            <a:avLst/>
          </a:prstGeom>
          <a:noFill/>
        </p:spPr>
      </p:pic>
      <p:pic>
        <p:nvPicPr>
          <p:cNvPr id="2056" name="Picture 8" descr="D:\sudipta-works\ETV Pitch Deck PPT\images\solution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519474" y="4275366"/>
            <a:ext cx="466725" cy="762000"/>
          </a:xfrm>
          <a:prstGeom prst="rect">
            <a:avLst/>
          </a:prstGeom>
          <a:noFill/>
        </p:spPr>
      </p:pic>
      <p:sp>
        <p:nvSpPr>
          <p:cNvPr id="18" name="Title 1">
            <a:extLst>
              <a:ext uri="{FF2B5EF4-FFF2-40B4-BE49-F238E27FC236}">
                <a16:creationId xmlns="" xmlns:a16="http://schemas.microsoft.com/office/drawing/2014/main" id="{10CBA9C3-8631-0946-8858-FCBBC00D2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7287" y="213314"/>
            <a:ext cx="4197426" cy="740529"/>
          </a:xfrm>
        </p:spPr>
        <p:txBody>
          <a:bodyPr anchor="b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Problems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082887" y="929105"/>
            <a:ext cx="6026227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109114" y="6446048"/>
            <a:ext cx="2862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*Commercial Real Estate Sector</a:t>
            </a:r>
          </a:p>
        </p:txBody>
      </p:sp>
    </p:spTree>
    <p:extLst>
      <p:ext uri="{BB962C8B-B14F-4D97-AF65-F5344CB8AC3E}">
        <p14:creationId xmlns:p14="http://schemas.microsoft.com/office/powerpoint/2010/main" val="4182889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="" xmlns:a16="http://schemas.microsoft.com/office/drawing/2014/main" id="{10CBA9C3-8631-0946-8858-FCBBC00D2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9126" y="158229"/>
            <a:ext cx="4635587" cy="740529"/>
          </a:xfrm>
        </p:spPr>
        <p:txBody>
          <a:bodyPr anchor="b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What can be done? 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082887" y="874020"/>
            <a:ext cx="6026227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iamond 1">
            <a:extLst>
              <a:ext uri="{FF2B5EF4-FFF2-40B4-BE49-F238E27FC236}">
                <a16:creationId xmlns="" xmlns:a16="http://schemas.microsoft.com/office/drawing/2014/main" id="{97B4EC94-7452-46C4-BD2F-C86991D0CDBB}"/>
              </a:ext>
            </a:extLst>
          </p:cNvPr>
          <p:cNvSpPr/>
          <p:nvPr/>
        </p:nvSpPr>
        <p:spPr>
          <a:xfrm>
            <a:off x="618978" y="2715062"/>
            <a:ext cx="3123028" cy="3058817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Open the data Vault</a:t>
            </a:r>
          </a:p>
        </p:txBody>
      </p:sp>
      <p:sp>
        <p:nvSpPr>
          <p:cNvPr id="6" name="Diamond 5">
            <a:extLst>
              <a:ext uri="{FF2B5EF4-FFF2-40B4-BE49-F238E27FC236}">
                <a16:creationId xmlns="" xmlns:a16="http://schemas.microsoft.com/office/drawing/2014/main" id="{5BDD3624-5F49-449C-A0EA-3010FED6655F}"/>
              </a:ext>
            </a:extLst>
          </p:cNvPr>
          <p:cNvSpPr/>
          <p:nvPr/>
        </p:nvSpPr>
        <p:spPr>
          <a:xfrm>
            <a:off x="4302375" y="2712715"/>
            <a:ext cx="3123028" cy="3058817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Recognize Human element </a:t>
            </a:r>
          </a:p>
        </p:txBody>
      </p:sp>
      <p:sp>
        <p:nvSpPr>
          <p:cNvPr id="7" name="Diamond 6">
            <a:extLst>
              <a:ext uri="{FF2B5EF4-FFF2-40B4-BE49-F238E27FC236}">
                <a16:creationId xmlns="" xmlns:a16="http://schemas.microsoft.com/office/drawing/2014/main" id="{C0E6980B-4E06-4403-9058-E107F1B91F4E}"/>
              </a:ext>
            </a:extLst>
          </p:cNvPr>
          <p:cNvSpPr/>
          <p:nvPr/>
        </p:nvSpPr>
        <p:spPr>
          <a:xfrm>
            <a:off x="8140510" y="2710369"/>
            <a:ext cx="3123028" cy="3058817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Changing business models</a:t>
            </a:r>
          </a:p>
        </p:txBody>
      </p:sp>
    </p:spTree>
    <p:extLst>
      <p:ext uri="{BB962C8B-B14F-4D97-AF65-F5344CB8AC3E}">
        <p14:creationId xmlns:p14="http://schemas.microsoft.com/office/powerpoint/2010/main" val="1045987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="" xmlns:a16="http://schemas.microsoft.com/office/drawing/2014/main" id="{10CBA9C3-8631-0946-8858-FCBBC00D2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9126" y="158229"/>
            <a:ext cx="4635587" cy="740529"/>
          </a:xfrm>
        </p:spPr>
        <p:txBody>
          <a:bodyPr anchor="b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4119" y="2966502"/>
            <a:ext cx="32956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5400" smtClean="0"/>
              <a:t>Thank You!</a:t>
            </a:r>
            <a:endParaRPr lang="en-IN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3924296" y="6336195"/>
            <a:ext cx="41221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smtClean="0"/>
              <a:t>Sumit.nawathe@entechventures.com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950873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5298</TotalTime>
  <Words>90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 </vt:lpstr>
      <vt:lpstr>Enablers</vt:lpstr>
      <vt:lpstr>Problems</vt:lpstr>
      <vt:lpstr>What can be done? 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EnergyTech Ventures</dc:title>
  <dc:creator>Umesh Bhutoria</dc:creator>
  <cp:lastModifiedBy>sumit nawathe</cp:lastModifiedBy>
  <cp:revision>476</cp:revision>
  <dcterms:created xsi:type="dcterms:W3CDTF">2019-01-27T13:14:17Z</dcterms:created>
  <dcterms:modified xsi:type="dcterms:W3CDTF">2019-04-04T06:50:12Z</dcterms:modified>
</cp:coreProperties>
</file>